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0e109028e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0e109028e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~92%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0e10902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0e10902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- Japan hardest hit out of 31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- open link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0e109028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0e10902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296077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296077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2960770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2960770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2960770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2960770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0e10902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0e10902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0e109028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0e10902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0e109028e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0e109028e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0e10902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0e10902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0e109028e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0e109028e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0e10902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0e10902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0e109028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0e10902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0e109028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0e109028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0e10902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0e10902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0e10902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0e10902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0e10902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0e10902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mirAhanchian/Tsunami-Project-3-team5.gi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amirahanchian.github.io/Chart_JS_index.html" TargetMode="External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www.mofa.go.jp/policy/disaster/21st/2.html#:~:text=Third%2C%20Japan%20is%20located%20in,coastline%20is%20vulnerable%20to%20tsunamis" TargetMode="External"/><Relationship Id="rId6" Type="http://schemas.openxmlformats.org/officeDocument/2006/relationships/hyperlink" Target="https://amirahanchian.github.io/Chart_JS_index.html" TargetMode="External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://127.0.0.1:5500/Mapping/Basic/index.html" TargetMode="External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127.0.0.1:5500/Mapping/Basic/index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127.0.0.1:5500/Mapping/Basic/index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://itic.ioc-unesco.org/index.php?option=com_content&amp;view=article&amp;id=1206:what-determines-how-destructive-a-tsunami-will-be-near-the-origin-and-at-a-distant-shore&amp;catid=1340&amp;Itemid=2051#:~:text=Finally%2C%20the%20maximum%20height%20a,over%20a%20meter%20is%20dangerou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6" Type="http://schemas.openxmlformats.org/officeDocument/2006/relationships/hyperlink" Target="https://www.noaa.gov/education/resource-collections/ocean-coasts/tsunamis#:~:text=What%20is%20a%20tsunami%3F,sometimes%20crossing%20entire%20ocean%20basins" TargetMode="External"/><Relationship Id="rId7" Type="http://schemas.openxmlformats.org/officeDocument/2006/relationships/hyperlink" Target="https://www.nationalgeographic.com/environment/article/tsunamis#:~:text=Most%20tsunamis%E2%80%93about%2080%20percent,underwater%20landslides%20or%20volcanic%20eruptions" TargetMode="External"/><Relationship Id="rId8" Type="http://schemas.openxmlformats.org/officeDocument/2006/relationships/hyperlink" Target="https://www.cnbc.com/2017/11/19/tsunami-waves-detected-in-pacific-after-magnitude-7-earthquak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www.noaa.gov/education/resource-collections/ocean-coasts/tsunamis#:~:text=What%20is%20a%20tsunami%3F,sometimes%20crossing%20entire%20ocean%20basins" TargetMode="External"/><Relationship Id="rId6" Type="http://schemas.openxmlformats.org/officeDocument/2006/relationships/hyperlink" Target="https://www.nature.com/articles/484296a" TargetMode="External"/><Relationship Id="rId7" Type="http://schemas.openxmlformats.org/officeDocument/2006/relationships/hyperlink" Target="http://itic.ioc-unesco.org/index.php?option=com_content&amp;view=article&amp;id=1206:what-determines-how-destructive-a-tsunami-will-be-near-the-origin-and-at-a-distant-shore&amp;catid=1340&amp;Itemid=2051#:~:text=Finally%2C%20the%20maximum%20height%20a,over%20a%20meter%20is%20dangerous" TargetMode="External"/><Relationship Id="rId8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ramjasmaurya/historical-data-of-tsunamis18002021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amirahanchian.github.io/Chart_JS_index.html" TargetMode="External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732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80"/>
              <a:t>A Tsunami of Information: Exploring the Causes and Consequences of Tsunamis</a:t>
            </a:r>
            <a:endParaRPr b="1" sz="32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88500"/>
            <a:ext cx="8608200" cy="19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F</a:t>
            </a:r>
            <a:r>
              <a:rPr lang="en" sz="1900">
                <a:solidFill>
                  <a:srgbClr val="000000"/>
                </a:solidFill>
              </a:rPr>
              <a:t>ebruary 27th, 2023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Project 3 Team 5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Data Analytics Bootcamp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https://github.com/AmirAhanchian/Tsunami-Project-3-team5.git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Contributors: Amir Ahanchian, Kevin Dai, Mary Toofani, Natasha Girdharry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Tsunamis Main Cause: Earthquakes</a:t>
            </a:r>
            <a:endParaRPr b="1" sz="242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000" y="954450"/>
            <a:ext cx="7236001" cy="3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Japan: Hardest Hit by Tsunamis </a:t>
            </a:r>
            <a:endParaRPr b="1"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1058400" y="1807250"/>
            <a:ext cx="75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Japan is located in the Pacific earthquake belt and is frequently struck by earthquakes making it vulnerable to tsunamis (6). </a:t>
            </a:r>
            <a:endParaRPr b="1"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667100" y="4507925"/>
            <a:ext cx="5843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6</a:t>
            </a:r>
            <a:r>
              <a:rPr lang="en" sz="800">
                <a:solidFill>
                  <a:schemeClr val="dk1"/>
                </a:solidFill>
              </a:rPr>
              <a:t>. Derived from </a:t>
            </a: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https://www.mofa.go.jp/policy/disaster/21st/2.html#:~:text=Third%2C%20Japan%20is%20located%20in,coastline%20is%20vulnerable%20to%20tsunamis</a:t>
            </a:r>
            <a:r>
              <a:rPr lang="en" sz="800">
                <a:solidFill>
                  <a:schemeClr val="dk2"/>
                </a:solidFill>
              </a:rPr>
              <a:t>.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1925" l="0" r="0" t="2754"/>
          <a:stretch/>
        </p:blipFill>
        <p:spPr>
          <a:xfrm>
            <a:off x="1127475" y="865325"/>
            <a:ext cx="6638949" cy="31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Tsunami Water Height, Run-Ups, and Fatalities Map</a:t>
            </a:r>
            <a:endParaRPr b="1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70122"/>
            <a:ext cx="9144003" cy="325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31975"/>
            <a:ext cx="9144000" cy="35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Tsunami Water Height Map</a:t>
            </a:r>
            <a:endParaRPr b="1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60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Run-Ups Maps</a:t>
            </a:r>
            <a:endParaRPr b="1"/>
          </a:p>
        </p:txBody>
      </p:sp>
      <p:pic>
        <p:nvPicPr>
          <p:cNvPr id="178" name="Google Shape;178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0650"/>
            <a:ext cx="9144000" cy="34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6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26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Fatalities</a:t>
            </a:r>
            <a:r>
              <a:rPr b="1" lang="en" sz="2500"/>
              <a:t> Maps</a:t>
            </a:r>
            <a:endParaRPr b="1"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75" y="865325"/>
            <a:ext cx="9144000" cy="35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5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 &amp; Challenges </a:t>
            </a:r>
            <a:endParaRPr b="1"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Many nulls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Small sample size = 285 data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Information from 31 countries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Unrepresentative of Tsunami data beyond early 2000s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 &amp; Summary</a:t>
            </a:r>
            <a:endParaRPr b="1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 amount of Tsunamis since the early 1920s has not </a:t>
            </a:r>
            <a:r>
              <a:rPr b="1" lang="en" sz="1900">
                <a:solidFill>
                  <a:schemeClr val="dk1"/>
                </a:solidFill>
              </a:rPr>
              <a:t>significantly</a:t>
            </a:r>
            <a:r>
              <a:rPr b="1" lang="en" sz="1900">
                <a:solidFill>
                  <a:schemeClr val="dk1"/>
                </a:solidFill>
              </a:rPr>
              <a:t> changed.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Majority of Tsunamis occur due to Earthquakes.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2</a:t>
            </a:r>
            <a:r>
              <a:rPr b="1" lang="en" sz="1900">
                <a:solidFill>
                  <a:schemeClr val="dk1"/>
                </a:solidFill>
              </a:rPr>
              <a:t>7% of tsunamis </a:t>
            </a:r>
            <a:r>
              <a:rPr b="1" lang="en" sz="1900">
                <a:solidFill>
                  <a:schemeClr val="dk1"/>
                </a:solidFill>
              </a:rPr>
              <a:t>occurred</a:t>
            </a:r>
            <a:r>
              <a:rPr b="1" lang="en" sz="1900">
                <a:solidFill>
                  <a:schemeClr val="dk1"/>
                </a:solidFill>
              </a:rPr>
              <a:t> in Japan. 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 median deaths from a tsunami are 27 (IQR = 159)  with t</a:t>
            </a:r>
            <a:r>
              <a:rPr b="1" lang="en" sz="1900">
                <a:solidFill>
                  <a:schemeClr val="dk1"/>
                </a:solidFill>
              </a:rPr>
              <a:t>he largest amount of deaths (142,806) occurring in </a:t>
            </a:r>
            <a:r>
              <a:rPr b="1" lang="en" sz="1900">
                <a:solidFill>
                  <a:schemeClr val="dk1"/>
                </a:solidFill>
              </a:rPr>
              <a:t>Japan in 1923. 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 median maximum water height of a tsun</a:t>
            </a:r>
            <a:r>
              <a:rPr b="1" lang="en" sz="1900">
                <a:solidFill>
                  <a:srgbClr val="000000"/>
                </a:solidFill>
              </a:rPr>
              <a:t>ami is 0.9m (IQR = 2.8m) </a:t>
            </a:r>
            <a:r>
              <a:rPr b="1" lang="en" sz="1900">
                <a:solidFill>
                  <a:schemeClr val="dk1"/>
                </a:solidFill>
              </a:rPr>
              <a:t>and the largest water height in our dataset was </a:t>
            </a:r>
            <a:r>
              <a:rPr b="1" lang="en" sz="1900">
                <a:solidFill>
                  <a:schemeClr val="dk1"/>
                </a:solidFill>
              </a:rPr>
              <a:t>of 524.6 m  that occurred</a:t>
            </a:r>
            <a:r>
              <a:rPr b="1" lang="en" sz="1900">
                <a:solidFill>
                  <a:schemeClr val="dk1"/>
                </a:solidFill>
              </a:rPr>
              <a:t> in 19</a:t>
            </a:r>
            <a:r>
              <a:rPr b="1" lang="en" sz="1900">
                <a:solidFill>
                  <a:schemeClr val="dk1"/>
                </a:solidFill>
              </a:rPr>
              <a:t>5</a:t>
            </a:r>
            <a:r>
              <a:rPr b="1" lang="en" sz="1900">
                <a:solidFill>
                  <a:schemeClr val="dk1"/>
                </a:solidFill>
              </a:rPr>
              <a:t>8 in Alaska.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 median run-ups are 5 m(IQR = 15m) where even a run-up of 1m is considered dangerous (5). 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731700" y="4788050"/>
            <a:ext cx="6456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5</a:t>
            </a:r>
            <a:r>
              <a:rPr lang="en" sz="800">
                <a:solidFill>
                  <a:schemeClr val="dk1"/>
                </a:solidFill>
              </a:rPr>
              <a:t>. Derived from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What Determines How Destructive a Tsunami Will Be Near the Origin and At a Distant Shore?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211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</a:t>
            </a:r>
            <a:r>
              <a:rPr b="1" lang="en"/>
              <a:t>for making waves with us today!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Questions?</a:t>
            </a:r>
            <a:endParaRPr b="1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64300" y="1140525"/>
            <a:ext cx="40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</a:t>
            </a:r>
            <a:r>
              <a:rPr b="1" lang="en">
                <a:solidFill>
                  <a:schemeClr val="dk1"/>
                </a:solidFill>
              </a:rPr>
              <a:t> tsunami is a series of </a:t>
            </a:r>
            <a:r>
              <a:rPr b="1" lang="en">
                <a:solidFill>
                  <a:schemeClr val="dk1"/>
                </a:solidFill>
              </a:rPr>
              <a:t>extremely </a:t>
            </a:r>
            <a:r>
              <a:rPr b="1" lang="en">
                <a:solidFill>
                  <a:schemeClr val="dk1"/>
                </a:solidFill>
              </a:rPr>
              <a:t>long waves caused by a large displacement of the ocean (1).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Over 80% of tsunamis are caused by earthquakes (1) and occur in the Pacific Ocean’s “Ring of Fire</a:t>
            </a:r>
            <a:r>
              <a:rPr b="1"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 (2).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240" y="1323975"/>
            <a:ext cx="3499987" cy="29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92150" y="4432975"/>
            <a:ext cx="592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1.Derived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Tsunamis | National Oceanic and Atmospheric Administration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2. 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https://www.nationalgeographic.com/environment/article/tsunamis#:~:text=Most%20tsunamis%E2%80%93about%2080%20percent,underwater%20landslides%20or%20volcanic%20eruptions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3. Image 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https://www.cnbc.com/2017/11/19/tsunami-waves-detected-in-pacific-after-magnitude-7-earthquake.html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92150" y="4509175"/>
            <a:ext cx="584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1.Derived from </a:t>
            </a:r>
            <a:r>
              <a:rPr lang="en" sz="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Tsunamis | National Oceanic and Atmospheric Administration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Image Derived from </a:t>
            </a:r>
            <a:r>
              <a:rPr lang="en" sz="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https://www.nature.com/articles/484296a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" sz="800">
                <a:solidFill>
                  <a:schemeClr val="dk1"/>
                </a:solidFill>
              </a:rPr>
              <a:t>Derived from </a:t>
            </a:r>
            <a:r>
              <a:rPr lang="en" sz="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Determines How Destructive a Tsunami Will Be Near the Origin and At a Distant Shore?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4314576" cy="27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19375" y="1093350"/>
            <a:ext cx="40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 the deep ocean, a tsunami can move as fast as a jet plane, over 500 mph (1).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he maximum height a tsunami reaches on shore is called the “Runup”(5). </a:t>
            </a:r>
            <a:r>
              <a:rPr b="1" lang="en">
                <a:solidFill>
                  <a:schemeClr val="dk1"/>
                </a:solidFill>
              </a:rPr>
              <a:t>When they hit land most tsunamis are less than 10 feet high, but can exceed 100 feet near their source (1).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 </a:t>
            </a:r>
            <a:endParaRPr b="1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 1: </a:t>
            </a:r>
            <a:r>
              <a:rPr b="1" lang="en">
                <a:solidFill>
                  <a:schemeClr val="dk1"/>
                </a:solidFill>
              </a:rPr>
              <a:t>What is the spatiotemporal pattern of tsunamis worldwide between the 1920s to early 2000s, including their frequency, geographic distribution, and main causes?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 2: What is the average </a:t>
            </a:r>
            <a:r>
              <a:rPr b="1" lang="en">
                <a:solidFill>
                  <a:schemeClr val="dk1"/>
                </a:solidFill>
              </a:rPr>
              <a:t>height of ts</a:t>
            </a:r>
            <a:r>
              <a:rPr b="1" lang="en">
                <a:solidFill>
                  <a:schemeClr val="dk1"/>
                </a:solidFill>
              </a:rPr>
              <a:t>u</a:t>
            </a:r>
            <a:r>
              <a:rPr b="1" lang="en">
                <a:solidFill>
                  <a:schemeClr val="dk1"/>
                </a:solidFill>
              </a:rPr>
              <a:t>nami waves and mortality of coastal communities?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 Acquisition &amp; Overview </a:t>
            </a:r>
            <a:endParaRPr b="1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CSV File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Source: </a:t>
            </a:r>
            <a:r>
              <a:rPr lang="en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https://www.kaggle.com/datasets/ramjasmaurya/historical-data-of-tsunamis18002021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Columns: 26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Rows: 2,163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15483" l="0" r="0" t="0"/>
          <a:stretch/>
        </p:blipFill>
        <p:spPr>
          <a:xfrm>
            <a:off x="203550" y="1152475"/>
            <a:ext cx="7378150" cy="9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 Cleaning </a:t>
            </a:r>
            <a:endParaRPr b="1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917300" y="3163875"/>
            <a:ext cx="25848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Assumed average</a:t>
            </a:r>
            <a:r>
              <a:rPr b="1" lang="en" sz="1300">
                <a:solidFill>
                  <a:schemeClr val="dk1"/>
                </a:solidFill>
              </a:rPr>
              <a:t> for null columns (earthquake magnitude, intensity, water height</a:t>
            </a:r>
            <a:r>
              <a:rPr b="1" lang="en" sz="1300">
                <a:solidFill>
                  <a:schemeClr val="dk1"/>
                </a:solidFill>
              </a:rPr>
              <a:t>). 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625150" y="1866300"/>
            <a:ext cx="2028900" cy="10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Database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Columns: 26  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Rows: 2,163 </a:t>
            </a:r>
            <a:endParaRPr b="1"/>
          </a:p>
        </p:txBody>
      </p:sp>
      <p:sp>
        <p:nvSpPr>
          <p:cNvPr id="104" name="Google Shape;104;p18"/>
          <p:cNvSpPr/>
          <p:nvPr/>
        </p:nvSpPr>
        <p:spPr>
          <a:xfrm>
            <a:off x="6574550" y="1770850"/>
            <a:ext cx="2028900" cy="10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 </a:t>
            </a:r>
            <a:r>
              <a:rPr b="1" lang="en"/>
              <a:t>Database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Columns: 14  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Rows: 285</a:t>
            </a:r>
            <a:endParaRPr b="1"/>
          </a:p>
        </p:txBody>
      </p:sp>
      <p:cxnSp>
        <p:nvCxnSpPr>
          <p:cNvPr id="105" name="Google Shape;105;p18"/>
          <p:cNvCxnSpPr/>
          <p:nvPr/>
        </p:nvCxnSpPr>
        <p:spPr>
          <a:xfrm rot="10800000">
            <a:off x="3119275" y="1694600"/>
            <a:ext cx="12000" cy="70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3695550" y="2379600"/>
            <a:ext cx="15900" cy="103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228875" y="1191813"/>
            <a:ext cx="19242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chemeClr val="dk1"/>
                </a:solidFill>
              </a:rPr>
              <a:t>Isolated data from 1920 to 2003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190">
              <a:solidFill>
                <a:schemeClr val="dk1"/>
              </a:solidFill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 flipH="1" rot="10800000">
            <a:off x="2954850" y="2379599"/>
            <a:ext cx="32343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848100" y="1220713"/>
            <a:ext cx="2344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Identified data that had longitude and latitude coordinates and required information for analysis. 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19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19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539200" y="3417900"/>
            <a:ext cx="2344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chemeClr val="dk1"/>
                </a:solidFill>
              </a:rPr>
              <a:t>Dropped 12 columns due to </a:t>
            </a:r>
            <a:r>
              <a:rPr b="1" lang="en" sz="1300">
                <a:solidFill>
                  <a:schemeClr val="dk1"/>
                </a:solidFill>
              </a:rPr>
              <a:t>unnecessary</a:t>
            </a:r>
            <a:r>
              <a:rPr b="1" lang="en" sz="1300">
                <a:solidFill>
                  <a:schemeClr val="dk1"/>
                </a:solidFill>
              </a:rPr>
              <a:t> information, and nulls.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190">
              <a:solidFill>
                <a:schemeClr val="dk1"/>
              </a:solidFill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 rot="10800000">
            <a:off x="4737786" y="2076528"/>
            <a:ext cx="2400" cy="32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/>
          <p:nvPr/>
        </p:nvCxnSpPr>
        <p:spPr>
          <a:xfrm flipH="1">
            <a:off x="5608998" y="2379601"/>
            <a:ext cx="5100" cy="79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Flask Generated API</a:t>
            </a:r>
            <a:r>
              <a:rPr b="1" lang="en"/>
              <a:t> </a:t>
            </a:r>
            <a:endParaRPr b="1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00" y="1861150"/>
            <a:ext cx="2833500" cy="1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900" y="1861138"/>
            <a:ext cx="2618175" cy="153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9"/>
          <p:cNvCxnSpPr/>
          <p:nvPr/>
        </p:nvCxnSpPr>
        <p:spPr>
          <a:xfrm flipH="1" rot="10800000">
            <a:off x="3830475" y="2707250"/>
            <a:ext cx="1816200" cy="1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9"/>
          <p:cNvSpPr txBox="1"/>
          <p:nvPr/>
        </p:nvSpPr>
        <p:spPr>
          <a:xfrm>
            <a:off x="3989550" y="2215975"/>
            <a:ext cx="16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Flask Based API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186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Surfing the Waves of Code: Using JavaScript to Ride the Tsunami of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b="1" lang="en" sz="2420"/>
              <a:t>No Significant Increase in Tsunami Frequency Since 1920s  </a:t>
            </a:r>
            <a:endParaRPr b="1" sz="242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24345" l="0" r="0" t="0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919" l="0" r="0" t="-1920"/>
          <a:stretch/>
        </p:blipFill>
        <p:spPr>
          <a:xfrm>
            <a:off x="767725" y="881625"/>
            <a:ext cx="7616801" cy="37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